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59" r:id="rId3"/>
    <p:sldId id="26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12/2/2021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12/2/2021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12/2/2021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12/2/2021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hyperlink" Target="Marketing_Campaign_P1/Task3.3/templates/index.html" TargetMode="Externa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hyperlink" Target="Marketing_Campaign_P1/Task3.3/templates/index.html" TargetMode="Externa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archive.org/details/ThankYouImage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5784" y="1987131"/>
            <a:ext cx="6253317" cy="2254932"/>
          </a:xfrm>
        </p:spPr>
        <p:txBody>
          <a:bodyPr>
            <a:normAutofit/>
          </a:bodyPr>
          <a:lstStyle/>
          <a:p>
            <a:r>
              <a:rPr lang="en-US" sz="4000" b="1" dirty="0"/>
              <a:t>INTEGRATED CAPSTONE PROJECT</a:t>
            </a:r>
            <a:br>
              <a:rPr lang="en-US" sz="4000" dirty="0"/>
            </a:br>
            <a:r>
              <a:rPr lang="en-US" sz="4000" dirty="0"/>
              <a:t>CHECKPOINT - 3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3613" y="4672738"/>
            <a:ext cx="3395488" cy="2001436"/>
          </a:xfrm>
        </p:spPr>
        <p:txBody>
          <a:bodyPr>
            <a:normAutofit fontScale="47500" lnSpcReduction="20000"/>
          </a:bodyPr>
          <a:lstStyle/>
          <a:p>
            <a:pPr algn="r"/>
            <a:r>
              <a:rPr lang="en-US" b="1" dirty="0"/>
              <a:t>Sri Praveena Geddam(DELBC8001)</a:t>
            </a:r>
          </a:p>
          <a:p>
            <a:pPr algn="r"/>
            <a:r>
              <a:rPr lang="en-US" b="1" dirty="0"/>
              <a:t>Hebbar Sumukh(DELBC8002)</a:t>
            </a:r>
          </a:p>
          <a:p>
            <a:pPr algn="r"/>
            <a:r>
              <a:rPr lang="en-US" b="1" dirty="0"/>
              <a:t>Niyatee Nibedita Panda(DELBC8003)</a:t>
            </a:r>
          </a:p>
          <a:p>
            <a:pPr algn="r"/>
            <a:r>
              <a:rPr lang="en-US" b="1" dirty="0"/>
              <a:t>Yogam Rakshana R(DELBC8004)</a:t>
            </a:r>
          </a:p>
          <a:p>
            <a:pPr algn="r"/>
            <a:r>
              <a:rPr lang="en-US" b="1" dirty="0" err="1"/>
              <a:t>Ukash</a:t>
            </a:r>
            <a:r>
              <a:rPr lang="en-US" b="1" dirty="0"/>
              <a:t> Bhat(DELBC8005)</a:t>
            </a:r>
          </a:p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FEA74C0-16D5-4FFD-8B2D-D17316824504}"/>
              </a:ext>
            </a:extLst>
          </p:cNvPr>
          <p:cNvSpPr txBox="1"/>
          <p:nvPr/>
        </p:nvSpPr>
        <p:spPr>
          <a:xfrm>
            <a:off x="5427754" y="4854804"/>
            <a:ext cx="1510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Batch – H</a:t>
            </a:r>
          </a:p>
          <a:p>
            <a:r>
              <a:rPr lang="en-US" dirty="0"/>
              <a:t>Group - H1</a:t>
            </a:r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F78F2E-DD68-4479-9A08-25FEBDB820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00"/>
          <a:stretch/>
        </p:blipFill>
        <p:spPr>
          <a:xfrm>
            <a:off x="227678" y="4266224"/>
            <a:ext cx="5112062" cy="1322109"/>
          </a:xfrm>
          <a:prstGeom prst="rect">
            <a:avLst/>
          </a:prstGeom>
        </p:spPr>
      </p:pic>
      <p:pic>
        <p:nvPicPr>
          <p:cNvPr id="6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BD35AC-A340-4631-B0C4-84FD85A143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2" y="0"/>
            <a:ext cx="5824611" cy="3988953"/>
          </a:xfrm>
          <a:prstGeom prst="rect">
            <a:avLst/>
          </a:prstGeom>
        </p:spPr>
      </p:pic>
      <p:pic>
        <p:nvPicPr>
          <p:cNvPr id="7" name="Picture 6" descr="Graphical user interface, text, application, Word, email&#10;&#10;Description automatically generated">
            <a:extLst>
              <a:ext uri="{FF2B5EF4-FFF2-40B4-BE49-F238E27FC236}">
                <a16:creationId xmlns:a16="http://schemas.microsoft.com/office/drawing/2014/main" id="{CE1936D6-F503-458D-A1AD-4EF6ED80D0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424" y="1"/>
            <a:ext cx="6299528" cy="39889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C2CE09-5E83-4453-9ABC-06B0408E2AF3}"/>
              </a:ext>
            </a:extLst>
          </p:cNvPr>
          <p:cNvSpPr txBox="1"/>
          <p:nvPr/>
        </p:nvSpPr>
        <p:spPr>
          <a:xfrm>
            <a:off x="6096000" y="4788817"/>
            <a:ext cx="5395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data was tested on the model, and prediction was done</a:t>
            </a:r>
          </a:p>
          <a:p>
            <a:endParaRPr lang="en-US" dirty="0"/>
          </a:p>
          <a:p>
            <a:r>
              <a:rPr lang="en-US" dirty="0"/>
              <a:t>The webpage is given </a:t>
            </a:r>
            <a:r>
              <a:rPr lang="en-US" dirty="0">
                <a:hlinkClick r:id="rId5" action="ppaction://hlinkfile"/>
              </a:rPr>
              <a:t>here.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679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616750A2-86D0-4839-B6BF-681F28D7DAE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38652" cy="3940404"/>
          </a:xfr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26CFB5A-12D4-473D-A621-AB5D62444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653" y="1"/>
            <a:ext cx="6153348" cy="3940404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A26C6E5-3F55-45F7-90AF-0B04525BCC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" t="1" r="1" b="54654"/>
          <a:stretch/>
        </p:blipFill>
        <p:spPr>
          <a:xfrm>
            <a:off x="726256" y="4550790"/>
            <a:ext cx="4856163" cy="11618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2839D5-3790-43FE-AF76-4EA5DE2C3C2B}"/>
              </a:ext>
            </a:extLst>
          </p:cNvPr>
          <p:cNvSpPr txBox="1"/>
          <p:nvPr/>
        </p:nvSpPr>
        <p:spPr>
          <a:xfrm>
            <a:off x="6096000" y="4788817"/>
            <a:ext cx="5395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data was tested on the model, and prediction was done</a:t>
            </a:r>
          </a:p>
          <a:p>
            <a:r>
              <a:rPr lang="en-US" dirty="0"/>
              <a:t>The webpage is given </a:t>
            </a:r>
            <a:r>
              <a:rPr lang="en-US" dirty="0">
                <a:hlinkClick r:id="rId5" action="ppaction://hlinkfile"/>
              </a:rPr>
              <a:t>here.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243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, whiteboard&#10;&#10;Description automatically generated">
            <a:extLst>
              <a:ext uri="{FF2B5EF4-FFF2-40B4-BE49-F238E27FC236}">
                <a16:creationId xmlns:a16="http://schemas.microsoft.com/office/drawing/2014/main" id="{D34A63BE-A2AD-41FF-BE11-435248C39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275250" y="0"/>
            <a:ext cx="7108100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2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6D6B1-1A89-4259-9167-92A4F6DD5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3.1 – Data Analysis using Big Data Tools</a:t>
            </a:r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DBB3CC2E-8FAC-46E1-9B02-820CDDF50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55" y="2041525"/>
            <a:ext cx="5679020" cy="4064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5C717C-A8A6-4D6E-9FC6-74D78A826838}"/>
              </a:ext>
            </a:extLst>
          </p:cNvPr>
          <p:cNvSpPr txBox="1"/>
          <p:nvPr/>
        </p:nvSpPr>
        <p:spPr>
          <a:xfrm>
            <a:off x="6963757" y="3229073"/>
            <a:ext cx="4381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dataset was loaded into Spark </a:t>
            </a:r>
            <a:r>
              <a:rPr lang="en-US" dirty="0" err="1"/>
              <a:t>DataFrame</a:t>
            </a:r>
            <a:r>
              <a:rPr lang="en-US" dirty="0"/>
              <a:t> and was then loaded into Hive Tables in the optimal format (Parquet).</a:t>
            </a:r>
          </a:p>
        </p:txBody>
      </p:sp>
    </p:spTree>
    <p:extLst>
      <p:ext uri="{BB962C8B-B14F-4D97-AF65-F5344CB8AC3E}">
        <p14:creationId xmlns:p14="http://schemas.microsoft.com/office/powerpoint/2010/main" val="3737651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5663D-0D0A-421D-8B9D-E6F406707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9275445" cy="811406"/>
          </a:xfrm>
        </p:spPr>
        <p:txBody>
          <a:bodyPr/>
          <a:lstStyle/>
          <a:p>
            <a:r>
              <a:rPr lang="en-US"/>
              <a:t>Task 3.1-Pyspark MLlib</a:t>
            </a:r>
            <a:endParaRPr lang="en-US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463C330-EEE6-4FEE-90CB-43676E764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066249"/>
            <a:ext cx="7427595" cy="491086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EB3644-ADBA-4705-AA82-9526F24B4FDB}"/>
              </a:ext>
            </a:extLst>
          </p:cNvPr>
          <p:cNvSpPr txBox="1"/>
          <p:nvPr/>
        </p:nvSpPr>
        <p:spPr>
          <a:xfrm>
            <a:off x="8524875" y="2136338"/>
            <a:ext cx="35718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was split into training and testing (80,20) and was given to a pipeline of vector assembler , standard scale and normalization.</a:t>
            </a:r>
          </a:p>
          <a:p>
            <a:r>
              <a:rPr lang="en-US" dirty="0"/>
              <a:t>This was fed to a Gradient Boosting classifier (Chosen in task 2,4). The model had an accuracy of around 91%.</a:t>
            </a:r>
          </a:p>
        </p:txBody>
      </p:sp>
    </p:spTree>
    <p:extLst>
      <p:ext uri="{BB962C8B-B14F-4D97-AF65-F5344CB8AC3E}">
        <p14:creationId xmlns:p14="http://schemas.microsoft.com/office/powerpoint/2010/main" val="2236407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F351D-330E-46C5-8DBC-D21960545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3.2 – Data Analysis on Cloud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623073-0E5D-4C0A-B500-4304DC7A7B12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" t="3874" r="3718" b="11339"/>
          <a:stretch/>
        </p:blipFill>
        <p:spPr bwMode="auto">
          <a:xfrm>
            <a:off x="6126480" y="2011680"/>
            <a:ext cx="5494020" cy="28346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3F6A563-113E-4184-814E-527DCB345820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0" t="3191" r="3590" b="12023"/>
          <a:stretch/>
        </p:blipFill>
        <p:spPr bwMode="auto">
          <a:xfrm>
            <a:off x="439572" y="2011680"/>
            <a:ext cx="5524832" cy="283696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B51343-AB81-48C0-A032-DAF24F23BC06}"/>
              </a:ext>
            </a:extLst>
          </p:cNvPr>
          <p:cNvSpPr txBox="1"/>
          <p:nvPr/>
        </p:nvSpPr>
        <p:spPr>
          <a:xfrm>
            <a:off x="523875" y="5191125"/>
            <a:ext cx="5305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Created a folder with some valid name to upload your datasets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to azure synapse storage Gen1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296113-FE71-46C1-ACB5-DC0529A37B72}"/>
              </a:ext>
            </a:extLst>
          </p:cNvPr>
          <p:cNvSpPr txBox="1"/>
          <p:nvPr/>
        </p:nvSpPr>
        <p:spPr>
          <a:xfrm>
            <a:off x="6126480" y="5191125"/>
            <a:ext cx="5494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ea typeface="Times New Roman" panose="02020603050405020304" pitchFamily="18" charset="0"/>
              </a:rPr>
              <a:t>Created a serverless SQL pool to query the data from storage gen1 and create view tables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753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246648-CEDB-4EC9-A919-83CF6A3457D7}"/>
              </a:ext>
            </a:extLst>
          </p:cNvPr>
          <p:cNvPicPr>
            <a:picLocks noGrp="1"/>
          </p:cNvPicPr>
          <p:nvPr>
            <p:ph idx="429496729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8" t="3419" r="3590" b="12250"/>
          <a:stretch/>
        </p:blipFill>
        <p:spPr bwMode="auto">
          <a:xfrm>
            <a:off x="388938" y="438167"/>
            <a:ext cx="5516563" cy="282098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A745EF-67D0-4D52-8340-B6187FAB085C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" t="3419" r="3846" b="11567"/>
          <a:stretch/>
        </p:blipFill>
        <p:spPr bwMode="auto">
          <a:xfrm>
            <a:off x="6192232" y="416894"/>
            <a:ext cx="5486400" cy="28422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0BBA18-AFC5-4514-A693-EB5DE1881E31}"/>
              </a:ext>
            </a:extLst>
          </p:cNvPr>
          <p:cNvSpPr txBox="1"/>
          <p:nvPr/>
        </p:nvSpPr>
        <p:spPr>
          <a:xfrm>
            <a:off x="509047" y="3949831"/>
            <a:ext cx="9992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hecked the view created by writing select queries and saved all the tables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929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C901D4-4960-46AD-B1C1-BC68B957D55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8" t="3875" r="3846" b="11795"/>
          <a:stretch/>
        </p:blipFill>
        <p:spPr bwMode="auto">
          <a:xfrm>
            <a:off x="395356" y="724390"/>
            <a:ext cx="5494020" cy="328710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6C73FD-73BC-4017-8C5A-DC0103AEA6FC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0" t="3874" r="3718" b="11795"/>
          <a:stretch/>
        </p:blipFill>
        <p:spPr bwMode="auto">
          <a:xfrm>
            <a:off x="6171414" y="724391"/>
            <a:ext cx="5509260" cy="32871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8DFC7D-179E-4168-A0D4-E61164F8F675}"/>
              </a:ext>
            </a:extLst>
          </p:cNvPr>
          <p:cNvSpPr txBox="1"/>
          <p:nvPr/>
        </p:nvSpPr>
        <p:spPr>
          <a:xfrm>
            <a:off x="197678" y="4011498"/>
            <a:ext cx="5889376" cy="1657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Linking the </a:t>
            </a:r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Power BI</a:t>
            </a:r>
            <a:r>
              <a:rPr lang="en-US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to SQL Serverless database and viewing the list of view tables in Power BI</a:t>
            </a: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Provide Synapse- Serverless SQL endpoint and selected “Direct Query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9D6D4C-C541-4682-A302-247708557DD0}"/>
              </a:ext>
            </a:extLst>
          </p:cNvPr>
          <p:cNvSpPr txBox="1"/>
          <p:nvPr/>
        </p:nvSpPr>
        <p:spPr>
          <a:xfrm>
            <a:off x="6777872" y="4128940"/>
            <a:ext cx="4619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List of view tables in </a:t>
            </a:r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Power BI</a:t>
            </a: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505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6638B-C826-4DE8-BBD9-ABB135737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Various Analytics on Power BI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2D9500-B30C-4492-B08D-E8264F5F554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3" t="15043" r="53717" b="34359"/>
          <a:stretch/>
        </p:blipFill>
        <p:spPr bwMode="auto">
          <a:xfrm>
            <a:off x="1489468" y="2106891"/>
            <a:ext cx="3949307" cy="27803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34BA22-6A48-4AF3-B0A1-DB52EFEC103B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15499" r="43718" b="30940"/>
          <a:stretch/>
        </p:blipFill>
        <p:spPr bwMode="auto">
          <a:xfrm>
            <a:off x="6408420" y="2163574"/>
            <a:ext cx="4145280" cy="2667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CBCD0B-2856-4328-95F7-835549175E24}"/>
              </a:ext>
            </a:extLst>
          </p:cNvPr>
          <p:cNvSpPr txBox="1"/>
          <p:nvPr/>
        </p:nvSpPr>
        <p:spPr>
          <a:xfrm>
            <a:off x="1419225" y="5227527"/>
            <a:ext cx="4171950" cy="671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People with age group 24 to 36 tend to respond more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68D25A-F6C7-4DD9-9F3D-23740470AAA4}"/>
              </a:ext>
            </a:extLst>
          </p:cNvPr>
          <p:cNvSpPr txBox="1"/>
          <p:nvPr/>
        </p:nvSpPr>
        <p:spPr>
          <a:xfrm>
            <a:off x="6408420" y="5195878"/>
            <a:ext cx="4145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The right mode to contact the customers is the cellular mode</a:t>
            </a: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562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3DF2FF-585B-4911-8ED3-007C2CA70276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8" t="15386" r="53333" b="32193"/>
          <a:stretch/>
        </p:blipFill>
        <p:spPr bwMode="auto">
          <a:xfrm>
            <a:off x="971550" y="428625"/>
            <a:ext cx="5124450" cy="34289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C50C83-0929-47BF-8E24-C4CC360F7A26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" t="16410" r="43749" b="30598"/>
          <a:stretch/>
        </p:blipFill>
        <p:spPr bwMode="auto">
          <a:xfrm>
            <a:off x="6276974" y="428625"/>
            <a:ext cx="5248276" cy="342899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F5EE2A-9D9F-4536-B197-6BC79F9802F8}"/>
              </a:ext>
            </a:extLst>
          </p:cNvPr>
          <p:cNvSpPr txBox="1"/>
          <p:nvPr/>
        </p:nvSpPr>
        <p:spPr>
          <a:xfrm>
            <a:off x="1771649" y="4298917"/>
            <a:ext cx="4505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Thursday yields a high success rate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5B5BEB-6C6A-4775-BBFA-7A86EDF7D367}"/>
              </a:ext>
            </a:extLst>
          </p:cNvPr>
          <p:cNvSpPr txBox="1"/>
          <p:nvPr/>
        </p:nvSpPr>
        <p:spPr>
          <a:xfrm>
            <a:off x="6693915" y="4298917"/>
            <a:ext cx="4743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highest number of response came from the customers who are having job and who are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aving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university degree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417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A16B73-B24E-414B-8FF3-7D4626638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3.3 – Deployment of Models using Flask</a:t>
            </a:r>
          </a:p>
        </p:txBody>
      </p:sp>
      <p:pic>
        <p:nvPicPr>
          <p:cNvPr id="13" name="Content Placeholder 12" descr="Text&#10;&#10;Description automatically generated">
            <a:extLst>
              <a:ext uri="{FF2B5EF4-FFF2-40B4-BE49-F238E27FC236}">
                <a16:creationId xmlns:a16="http://schemas.microsoft.com/office/drawing/2014/main" id="{CFCBF9D9-2948-4EE5-B7C2-B8DBA37E5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44" y="2143125"/>
            <a:ext cx="5516081" cy="3760788"/>
          </a:xfr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59CCCCF6-FF83-4E79-9E57-6EB12CB13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0" y="2143125"/>
            <a:ext cx="5632690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28160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{AE045D5F-3D25-41C6-90FA-9E322F2AEE8A}tf56160789_win32</Template>
  <TotalTime>136</TotalTime>
  <Words>308</Words>
  <Application>Microsoft Office PowerPoint</Application>
  <PresentationFormat>Widescreen</PresentationFormat>
  <Paragraphs>31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Bookman Old Style</vt:lpstr>
      <vt:lpstr>Calibri</vt:lpstr>
      <vt:lpstr>Franklin Gothic Book</vt:lpstr>
      <vt:lpstr>1_RetrospectVTI</vt:lpstr>
      <vt:lpstr>INTEGRATED CAPSTONE PROJECT CHECKPOINT - 3</vt:lpstr>
      <vt:lpstr>Task 3.1 – Data Analysis using Big Data Tools</vt:lpstr>
      <vt:lpstr>Task 3.1-Pyspark MLlib</vt:lpstr>
      <vt:lpstr>Task 3.2 – Data Analysis on Cloud</vt:lpstr>
      <vt:lpstr>PowerPoint Presentation</vt:lpstr>
      <vt:lpstr>PowerPoint Presentation</vt:lpstr>
      <vt:lpstr>   Various Analytics on Power BI</vt:lpstr>
      <vt:lpstr>PowerPoint Presentation</vt:lpstr>
      <vt:lpstr>Task 3.3 – Deployment of Models using Flask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Panda, Niyatee Nibedita</dc:creator>
  <cp:lastModifiedBy>Sumukh, Hebbar</cp:lastModifiedBy>
  <cp:revision>14</cp:revision>
  <dcterms:created xsi:type="dcterms:W3CDTF">2021-12-01T17:33:38Z</dcterms:created>
  <dcterms:modified xsi:type="dcterms:W3CDTF">2021-12-02T04:41:59Z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a60d57e-af5b-4752-ac57-3e4f28ca11dc_Enabled">
    <vt:lpwstr>true</vt:lpwstr>
  </property>
  <property fmtid="{D5CDD505-2E9C-101B-9397-08002B2CF9AE}" pid="3" name="MSIP_Label_ea60d57e-af5b-4752-ac57-3e4f28ca11dc_SetDate">
    <vt:lpwstr>2021-12-01T17:33:38Z</vt:lpwstr>
  </property>
  <property fmtid="{D5CDD505-2E9C-101B-9397-08002B2CF9AE}" pid="4" name="MSIP_Label_ea60d57e-af5b-4752-ac57-3e4f28ca11dc_Method">
    <vt:lpwstr>Standard</vt:lpwstr>
  </property>
  <property fmtid="{D5CDD505-2E9C-101B-9397-08002B2CF9AE}" pid="5" name="MSIP_Label_ea60d57e-af5b-4752-ac57-3e4f28ca11dc_Name">
    <vt:lpwstr>ea60d57e-af5b-4752-ac57-3e4f28ca11dc</vt:lpwstr>
  </property>
  <property fmtid="{D5CDD505-2E9C-101B-9397-08002B2CF9AE}" pid="6" name="MSIP_Label_ea60d57e-af5b-4752-ac57-3e4f28ca11dc_SiteId">
    <vt:lpwstr>36da45f1-dd2c-4d1f-af13-5abe46b99921</vt:lpwstr>
  </property>
  <property fmtid="{D5CDD505-2E9C-101B-9397-08002B2CF9AE}" pid="7" name="MSIP_Label_ea60d57e-af5b-4752-ac57-3e4f28ca11dc_ActionId">
    <vt:lpwstr>697bcec3-8179-43f7-b84b-f266fb6f34ff</vt:lpwstr>
  </property>
  <property fmtid="{D5CDD505-2E9C-101B-9397-08002B2CF9AE}" pid="8" name="MSIP_Label_ea60d57e-af5b-4752-ac57-3e4f28ca11dc_ContentBits">
    <vt:lpwstr>0</vt:lpwstr>
  </property>
</Properties>
</file>